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2" r:id="rId2"/>
    <p:sldId id="257" r:id="rId3"/>
    <p:sldId id="274" r:id="rId4"/>
    <p:sldId id="260" r:id="rId5"/>
    <p:sldId id="266" r:id="rId6"/>
    <p:sldId id="278" r:id="rId7"/>
    <p:sldId id="279" r:id="rId8"/>
    <p:sldId id="277" r:id="rId9"/>
    <p:sldId id="28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AF37"/>
    <a:srgbClr val="0B0F1A"/>
    <a:srgbClr val="5508BC"/>
    <a:srgbClr val="3E0359"/>
    <a:srgbClr val="CBA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4" autoAdjust="0"/>
    <p:restoredTop sz="95065" autoAdjust="0"/>
  </p:normalViewPr>
  <p:slideViewPr>
    <p:cSldViewPr snapToGrid="0">
      <p:cViewPr>
        <p:scale>
          <a:sx n="66" d="100"/>
          <a:sy n="66" d="100"/>
        </p:scale>
        <p:origin x="1266" y="6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8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0" d="100"/>
          <a:sy n="60" d="100"/>
        </p:scale>
        <p:origin x="3187" y="6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2C788-780C-4511-934B-4ABB7F054A19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0E76C6-AB56-4996-8DF5-970DF14CFB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772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0E76C6-AB56-4996-8DF5-970DF14CFB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865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1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image" Target="../media/image10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.jp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14CC39-8DBD-4DE0-B75E-2C8DD5D93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690995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D71994-8A7B-DF5B-435C-B7A9579805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5821" y="1900615"/>
            <a:ext cx="1560358" cy="18460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594F03-DD1A-753D-2E5F-A5F13EFCFC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3479" y="4238524"/>
            <a:ext cx="6445041" cy="126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024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58540" y="836528"/>
            <a:ext cx="3639740" cy="447999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>
                <a:solidFill>
                  <a:srgbClr val="0B0F1A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ООО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B0F1A"/>
                </a:solidFill>
                <a:effectLst/>
                <a:uLnTx/>
                <a:uFillTx/>
                <a:latin typeface="Aptos" panose="020B0004020202020204" pitchFamily="34" charset="0"/>
                <a:cs typeface="Calibri" panose="020F0502020204030204" pitchFamily="34" charset="0"/>
              </a:rPr>
              <a:t>«ЗАВОД ТЕРМА 353»</a:t>
            </a:r>
            <a:endParaRPr lang="ru-RU" sz="2400" b="1" dirty="0">
              <a:solidFill>
                <a:srgbClr val="0B0F1A"/>
              </a:solidFill>
              <a:latin typeface="Aptos" panose="020B0004020202020204" pitchFamily="34" charset="0"/>
              <a:ea typeface="Roboto"/>
              <a:cs typeface="Calibri" panose="020F0502020204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20254" y="1648618"/>
            <a:ext cx="8568181" cy="34289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SzPct val="150000"/>
              <a:buBlip>
                <a:blip r:embed="rId2"/>
              </a:buBlip>
              <a:defRPr/>
            </a:pPr>
            <a:r>
              <a:rPr lang="ru-RU" sz="2000" dirty="0">
                <a:solidFill>
                  <a:srgbClr val="0B0F1A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Огнезащита зданий и сооружений под ключ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SzPct val="150000"/>
              <a:buBlip>
                <a:blip r:embed="rId2"/>
              </a:buBlip>
              <a:defRPr/>
            </a:pPr>
            <a:r>
              <a:rPr lang="ru-RU" sz="2000" dirty="0">
                <a:solidFill>
                  <a:srgbClr val="0B0F1A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Собственное производство и контроль качества на каждом этапе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SzPct val="150000"/>
              <a:buBlip>
                <a:blip r:embed="rId2"/>
              </a:buBlip>
              <a:defRPr/>
            </a:pPr>
            <a:r>
              <a:rPr lang="ru-RU" sz="2000" dirty="0">
                <a:solidFill>
                  <a:srgbClr val="0B0F1A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Техническая консультация и поддержка проектов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SzPct val="150000"/>
              <a:buBlip>
                <a:blip r:embed="rId2"/>
              </a:buBlip>
              <a:defRPr/>
            </a:pPr>
            <a:r>
              <a:rPr lang="ru-RU" sz="2000" dirty="0">
                <a:solidFill>
                  <a:srgbClr val="0B0F1A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Разработка проектов огнезащиты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SzPct val="150000"/>
              <a:buBlip>
                <a:blip r:embed="rId2"/>
              </a:buBlip>
              <a:defRPr/>
            </a:pPr>
            <a:r>
              <a:rPr lang="ru-RU" sz="2000" dirty="0">
                <a:solidFill>
                  <a:srgbClr val="0B0F1A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Стабильная поставка и контроль сроков производства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SzPct val="150000"/>
              <a:buBlip>
                <a:blip r:embed="rId2"/>
              </a:buBlip>
              <a:defRPr/>
            </a:pPr>
            <a:endParaRPr lang="ru-RU" sz="2000" dirty="0">
              <a:solidFill>
                <a:srgbClr val="0B0F1A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SzPct val="150000"/>
              <a:buBlip>
                <a:blip r:embed="rId2"/>
              </a:buBlip>
              <a:defRPr/>
            </a:pPr>
            <a:endParaRPr lang="ru-RU" sz="2000" dirty="0">
              <a:solidFill>
                <a:srgbClr val="0B0F1A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-2140378" y="2140374"/>
            <a:ext cx="6858001" cy="2577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Изображение выглядит как символ, логотип, эмблем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AED652-1871-3F38-56EF-63EC31F482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143" y="0"/>
            <a:ext cx="2163004" cy="605641"/>
          </a:xfrm>
          <a:prstGeom prst="rect">
            <a:avLst/>
          </a:prstGeom>
        </p:spPr>
      </p:pic>
      <p:sp>
        <p:nvSpPr>
          <p:cNvPr id="5" name="Знак ''минус'' 4">
            <a:extLst>
              <a:ext uri="{FF2B5EF4-FFF2-40B4-BE49-F238E27FC236}">
                <a16:creationId xmlns:a16="http://schemas.microsoft.com/office/drawing/2014/main" id="{10EA86F7-316D-6D66-21ED-C0F9F9470C4A}"/>
              </a:ext>
            </a:extLst>
          </p:cNvPr>
          <p:cNvSpPr/>
          <p:nvPr/>
        </p:nvSpPr>
        <p:spPr>
          <a:xfrm>
            <a:off x="5109823" y="1284527"/>
            <a:ext cx="4088026" cy="102973"/>
          </a:xfrm>
          <a:prstGeom prst="mathMinus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226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11926" y="541425"/>
            <a:ext cx="6641171" cy="678249"/>
          </a:xfrm>
        </p:spPr>
        <p:txBody>
          <a:bodyPr anchor="ctr">
            <a:normAutofit fontScale="90000"/>
          </a:bodyPr>
          <a:lstStyle/>
          <a:p>
            <a:r>
              <a:rPr lang="ru-RU" sz="2400" b="1" dirty="0">
                <a:solidFill>
                  <a:srgbClr val="0B0F1A"/>
                </a:solidFill>
                <a:latin typeface="Aptos" panose="020B0004020202020204" pitchFamily="34" charset="0"/>
                <a:ea typeface="Roboto"/>
                <a:cs typeface="Calibri" panose="020F0502020204030204" pitchFamily="34" charset="0"/>
              </a:rPr>
              <a:t>Система разделительная огнезащитная СРО-А</a:t>
            </a:r>
          </a:p>
        </p:txBody>
      </p:sp>
      <p:sp>
        <p:nvSpPr>
          <p:cNvPr id="8" name="Знак ''минус'' 7">
            <a:extLst>
              <a:ext uri="{FF2B5EF4-FFF2-40B4-BE49-F238E27FC236}">
                <a16:creationId xmlns:a16="http://schemas.microsoft.com/office/drawing/2014/main" id="{6AD46A26-C6C2-4A73-B3F1-B31CAB6A9800}"/>
              </a:ext>
            </a:extLst>
          </p:cNvPr>
          <p:cNvSpPr/>
          <p:nvPr/>
        </p:nvSpPr>
        <p:spPr>
          <a:xfrm>
            <a:off x="2968603" y="1276162"/>
            <a:ext cx="4088026" cy="102973"/>
          </a:xfrm>
          <a:prstGeom prst="mathMinus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111733" y="1705637"/>
            <a:ext cx="486896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Система «СРО‑А» – лучшее решение для защиты кабельных коммуникаций и блокирует распространение огня в коробах и тоннелях.</a:t>
            </a:r>
          </a:p>
          <a:p>
            <a:pPr algn="just"/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В её основе — влагостойкие ГВЛВ‑плиты с огнестойким покрытием.</a:t>
            </a:r>
          </a:p>
          <a:p>
            <a:pPr algn="just"/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Система подходит для объектов с повышенными требованиями к пожарной безопасности и помогает соблюдать нормативы по разделению кабельных трасс.</a:t>
            </a:r>
          </a:p>
          <a:p>
            <a:pPr algn="just"/>
            <a:endParaRPr lang="ru-RU" sz="1600" dirty="0">
              <a:solidFill>
                <a:srgbClr val="0B0F1A"/>
              </a:solidFill>
              <a:latin typeface="Aptos" panose="020B0004020202020204" pitchFamily="34" charset="0"/>
              <a:ea typeface="+mn-lt"/>
              <a:cs typeface="+mn-lt"/>
            </a:endParaRPr>
          </a:p>
          <a:p>
            <a:pPr algn="just"/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Предел огнестойкости - Е</a:t>
            </a:r>
            <a:r>
              <a:rPr lang="en-US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I</a:t>
            </a: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15. </a:t>
            </a:r>
          </a:p>
          <a:p>
            <a:pPr algn="just"/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Рабочий диапазон температур от -60 до + 200 °С</a:t>
            </a:r>
          </a:p>
          <a:p>
            <a:pPr algn="just"/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Срок службы - до 60 лет.</a:t>
            </a:r>
          </a:p>
          <a:p>
            <a:pPr algn="just"/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Влагостойкость, устойчивость к агрессивным средам, всепогодное исполнение.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7BC020B-D68F-4E8B-A3F5-CFCB8214AC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3890" y="1761098"/>
            <a:ext cx="3210350" cy="2140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Фон из черного узора">
            <a:extLst>
              <a:ext uri="{FF2B5EF4-FFF2-40B4-BE49-F238E27FC236}">
                <a16:creationId xmlns:a16="http://schemas.microsoft.com/office/drawing/2014/main" id="{CB69A7A5-AB6F-C34F-3433-E8537D6B5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648187" y="-11878"/>
            <a:ext cx="257724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Изображение выглядит как символ, логотип, эмблем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AF64520-41F4-EAC6-57E3-3F1E904B9E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63004" cy="605641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260B3396-83AF-62F8-47AD-8487182A2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7501873" y="2134434"/>
            <a:ext cx="6869879" cy="2577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D03653-EA51-1564-A131-BEB1EBB134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3890" y="4107762"/>
            <a:ext cx="3210350" cy="2140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7938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4973" y="607498"/>
            <a:ext cx="8893390" cy="678249"/>
          </a:xfrm>
        </p:spPr>
        <p:txBody>
          <a:bodyPr anchor="ctr">
            <a:normAutofit/>
          </a:bodyPr>
          <a:lstStyle/>
          <a:p>
            <a:r>
              <a:rPr lang="ru-RU" sz="2200" b="1" dirty="0">
                <a:solidFill>
                  <a:srgbClr val="0B0F1A"/>
                </a:solidFill>
                <a:latin typeface="Aptos" panose="020B0004020202020204" pitchFamily="34" charset="0"/>
                <a:ea typeface="Roboto"/>
                <a:cs typeface="Calibri" panose="020F0502020204030204" pitchFamily="34" charset="0"/>
              </a:rPr>
              <a:t>Огнестойкие кабельные линии «ТЕРМАБОРД»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78976" y="1686740"/>
            <a:ext cx="5579984" cy="44473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>
              <a:spcBef>
                <a:spcPts val="0"/>
              </a:spcBef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Огнестойкие кабельные линии для защиты трасс (кабельных лотков, </a:t>
            </a:r>
            <a:r>
              <a:rPr lang="ru-RU" sz="1600" dirty="0" err="1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шинопроводов</a:t>
            </a: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, </a:t>
            </a:r>
            <a:r>
              <a:rPr lang="ru-RU" sz="1600" dirty="0" err="1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фреонопроводов</a:t>
            </a: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, трубопроводов) при пожаре. Система сохраняет работоспособность критически важных коммуникаций и защищает пути эвакуации.</a:t>
            </a:r>
          </a:p>
          <a:p>
            <a:pPr algn="just">
              <a:spcBef>
                <a:spcPts val="0"/>
              </a:spcBef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В составе: силикатно‑кальциевые плиты</a:t>
            </a:r>
            <a:r>
              <a:rPr lang="en-US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 </a:t>
            </a: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«ТЕРМАБОРД</a:t>
            </a:r>
            <a:r>
              <a:rPr lang="en-US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-770</a:t>
            </a: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» и «ТЕРМАБОРД К-960», герметик «ТЕРМАСИЛАНТ С‑300», вентиляционный блок «ТЕРМАВЕНТ В‑50», защита шпилек и траверс «ТЕРМАРОЛЛ М‑200», стальной оцинкованный профиль.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Эксплуатация при температуре от −60 до +200 °C; система влагостойка, устойчива к перепадам температур и агрессивным средам.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Срок службы — более 40 лет.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Предел огнестойкости — 45–240 минут.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Типоразмеры: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К‑770 — 2500×900×25 мм, плотность 700 кг/м³;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К‑960 — 2500×1200×12,5 мм, плотность 900 кг/м³.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600" dirty="0">
              <a:ea typeface="+mn-lt"/>
              <a:cs typeface="+mn-lt"/>
            </a:endParaRPr>
          </a:p>
        </p:txBody>
      </p:sp>
      <p:sp>
        <p:nvSpPr>
          <p:cNvPr id="8" name="Знак ''минус'' 7">
            <a:extLst>
              <a:ext uri="{FF2B5EF4-FFF2-40B4-BE49-F238E27FC236}">
                <a16:creationId xmlns:a16="http://schemas.microsoft.com/office/drawing/2014/main" id="{6AD46A26-C6C2-4A73-B3F1-B31CAB6A9800}"/>
              </a:ext>
            </a:extLst>
          </p:cNvPr>
          <p:cNvSpPr/>
          <p:nvPr/>
        </p:nvSpPr>
        <p:spPr>
          <a:xfrm>
            <a:off x="3212567" y="1285747"/>
            <a:ext cx="4088026" cy="102973"/>
          </a:xfrm>
          <a:prstGeom prst="mathMinus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5614" y="3698967"/>
            <a:ext cx="3279922" cy="2002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Фон из черного узора">
            <a:extLst>
              <a:ext uri="{FF2B5EF4-FFF2-40B4-BE49-F238E27FC236}">
                <a16:creationId xmlns:a16="http://schemas.microsoft.com/office/drawing/2014/main" id="{B7089A62-13C3-F771-95D5-1DAD5A3F8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648187" y="-11878"/>
            <a:ext cx="257724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Изображение выглядит как символ, логотип, эмблем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F03556F-9C24-BAA4-A23D-ACAE109B9C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7"/>
            <a:ext cx="2163004" cy="605641"/>
          </a:xfrm>
          <a:prstGeom prst="rect">
            <a:avLst/>
          </a:prstGeom>
        </p:spPr>
      </p:pic>
      <p:pic>
        <p:nvPicPr>
          <p:cNvPr id="6" name="Рисунок 5" descr="Изображение выглядит как стол, дизайн, в помещении, мебел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5CB99B4-FB00-5934-DEFB-600D9BB46E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14" y="1686740"/>
            <a:ext cx="3279923" cy="1676405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AF393AC-E19F-640E-377D-42C664692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7501873" y="2134434"/>
            <a:ext cx="6869879" cy="2577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1021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83823" y="538682"/>
            <a:ext cx="7363689" cy="678249"/>
          </a:xfrm>
        </p:spPr>
        <p:txBody>
          <a:bodyPr anchor="ctr">
            <a:normAutofit/>
          </a:bodyPr>
          <a:lstStyle/>
          <a:p>
            <a:r>
              <a:rPr lang="ru-RU" sz="2200" b="1" dirty="0">
                <a:solidFill>
                  <a:srgbClr val="0B0F1A"/>
                </a:solidFill>
                <a:latin typeface="Aptos" panose="020B0004020202020204" pitchFamily="34" charset="0"/>
                <a:ea typeface="Roboto"/>
                <a:cs typeface="Calibri" panose="020F0502020204030204" pitchFamily="34" charset="0"/>
              </a:rPr>
              <a:t>Проходки кабельные универсальные «ТЕРМА ПУ»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57342" y="1835431"/>
            <a:ext cx="5840658" cy="413864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</a:rPr>
              <a:t>Универсальное решение для огнезащиты и герметизации узлов прохода коммуникаций. «Терма ПУ» блокирует  распространение пламени и дыма между помещениями, сохраняя целостность кабелей, </a:t>
            </a:r>
            <a:r>
              <a:rPr lang="ru-RU" sz="1600" dirty="0" err="1">
                <a:solidFill>
                  <a:srgbClr val="0B0F1A"/>
                </a:solidFill>
                <a:latin typeface="Aptos" panose="020B0004020202020204" pitchFamily="34" charset="0"/>
              </a:rPr>
              <a:t>шинопроводов</a:t>
            </a: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</a:rPr>
              <a:t>, воздуховодов и трубопроводов даже при пожаре.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</a:rPr>
              <a:t>Подходят для монтажа в стенах, перекрытиях и ограждающих конструкциях различных материалов, в вертикальных и горизонтальных проёмах, трубах и отверстиях.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600" dirty="0">
              <a:solidFill>
                <a:srgbClr val="0B0F1A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</a:rPr>
              <a:t>Предел огнестойкости — до 240 минут (IET 45–IET 240);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</a:rPr>
              <a:t>эксплуатация — от −60 °С до +250 °С;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</a:rPr>
              <a:t>устойчивость к агрессивным средам, перепадам температур влагостойкость 100 %;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</a:rPr>
              <a:t>срок службы — до 60 лет;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</a:rPr>
              <a:t>гибкость типоразмеров и удобство монтажа.</a:t>
            </a:r>
          </a:p>
        </p:txBody>
      </p:sp>
      <p:sp>
        <p:nvSpPr>
          <p:cNvPr id="8" name="Знак ''минус'' 7">
            <a:extLst>
              <a:ext uri="{FF2B5EF4-FFF2-40B4-BE49-F238E27FC236}">
                <a16:creationId xmlns:a16="http://schemas.microsoft.com/office/drawing/2014/main" id="{6AD46A26-C6C2-4A73-B3F1-B31CAB6A9800}"/>
              </a:ext>
            </a:extLst>
          </p:cNvPr>
          <p:cNvSpPr/>
          <p:nvPr/>
        </p:nvSpPr>
        <p:spPr>
          <a:xfrm>
            <a:off x="2822904" y="1349291"/>
            <a:ext cx="4088026" cy="102973"/>
          </a:xfrm>
          <a:prstGeom prst="mathMinus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8709" y="1835432"/>
            <a:ext cx="2908446" cy="2172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Фон из черного узора">
            <a:extLst>
              <a:ext uri="{FF2B5EF4-FFF2-40B4-BE49-F238E27FC236}">
                <a16:creationId xmlns:a16="http://schemas.microsoft.com/office/drawing/2014/main" id="{C112028D-FF03-A8B0-855C-AE1823D21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648187" y="-11878"/>
            <a:ext cx="257724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Изображение выглядит как символ, логотип, эмблем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A3F9DD1-4A34-A4D3-3344-C5098FD4D6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63004" cy="605641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E2352D44-94F1-31A4-1E4D-5B9387642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7501873" y="2134434"/>
            <a:ext cx="6869879" cy="2577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3B558BE-CACE-382A-CB37-45321FC67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8709" y="4250972"/>
            <a:ext cx="2908446" cy="2172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450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имвол, логотип, эмблем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98F7707-DB63-46CD-9877-542600EC31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63004" cy="605641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C58C450-8CF1-44BB-B2B1-7037E4B8E1E4}"/>
              </a:ext>
            </a:extLst>
          </p:cNvPr>
          <p:cNvSpPr txBox="1">
            <a:spLocks/>
          </p:cNvSpPr>
          <p:nvPr/>
        </p:nvSpPr>
        <p:spPr>
          <a:xfrm>
            <a:off x="1169013" y="869564"/>
            <a:ext cx="7882622" cy="678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>
                <a:solidFill>
                  <a:srgbClr val="0B0F1A"/>
                </a:solidFill>
                <a:latin typeface="Aptos" panose="020B0004020202020204" pitchFamily="34" charset="0"/>
                <a:ea typeface="Roboto"/>
                <a:cs typeface="Calibri" panose="020F0502020204030204" pitchFamily="34" charset="0"/>
              </a:rPr>
              <a:t>Пена огнезащитная двухкомпонентная </a:t>
            </a:r>
            <a:r>
              <a:rPr lang="ru-RU" sz="2200" b="1" dirty="0" err="1">
                <a:solidFill>
                  <a:srgbClr val="0B0F1A"/>
                </a:solidFill>
                <a:latin typeface="Aptos" panose="020B0004020202020204" pitchFamily="34" charset="0"/>
                <a:ea typeface="Roboto"/>
                <a:cs typeface="Calibri" panose="020F0502020204030204" pitchFamily="34" charset="0"/>
              </a:rPr>
              <a:t>Термапен</a:t>
            </a:r>
            <a:r>
              <a:rPr lang="ru-RU" sz="2200" b="1" dirty="0">
                <a:solidFill>
                  <a:srgbClr val="0B0F1A"/>
                </a:solidFill>
                <a:latin typeface="Aptos" panose="020B0004020202020204" pitchFamily="34" charset="0"/>
                <a:ea typeface="Roboto"/>
                <a:cs typeface="Calibri" panose="020F0502020204030204" pitchFamily="34" charset="0"/>
              </a:rPr>
              <a:t> П-250</a:t>
            </a:r>
          </a:p>
        </p:txBody>
      </p:sp>
      <p:sp>
        <p:nvSpPr>
          <p:cNvPr id="6" name="Знак ''минус'' 5">
            <a:extLst>
              <a:ext uri="{FF2B5EF4-FFF2-40B4-BE49-F238E27FC236}">
                <a16:creationId xmlns:a16="http://schemas.microsoft.com/office/drawing/2014/main" id="{9901A3BA-A712-4E75-B475-BACF8D1BCEDC}"/>
              </a:ext>
            </a:extLst>
          </p:cNvPr>
          <p:cNvSpPr/>
          <p:nvPr/>
        </p:nvSpPr>
        <p:spPr>
          <a:xfrm>
            <a:off x="3217872" y="1568817"/>
            <a:ext cx="4088026" cy="102973"/>
          </a:xfrm>
          <a:prstGeom prst="mathMinus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F6FA79-DFCA-4593-8B26-3F461EE7B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194" y="1811736"/>
            <a:ext cx="2732265" cy="23398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CE32CB-5E23-4FE7-9602-9DA8C7D58FC5}"/>
              </a:ext>
            </a:extLst>
          </p:cNvPr>
          <p:cNvSpPr txBox="1"/>
          <p:nvPr/>
        </p:nvSpPr>
        <p:spPr>
          <a:xfrm>
            <a:off x="3748195" y="2286716"/>
            <a:ext cx="549775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</a:rPr>
              <a:t>«</a:t>
            </a:r>
            <a:r>
              <a:rPr lang="ru-RU" sz="1600" dirty="0" err="1">
                <a:solidFill>
                  <a:srgbClr val="0B0F1A"/>
                </a:solidFill>
                <a:latin typeface="Aptos" panose="020B0004020202020204" pitchFamily="34" charset="0"/>
              </a:rPr>
              <a:t>Термапен</a:t>
            </a: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</a:rPr>
              <a:t> П‑250» — двухкомпонентная огнезащитная полиуретановая пена для пассивной огнезащиты. Применяется для герметизации швов, проходок и </a:t>
            </a:r>
            <a:r>
              <a:rPr lang="ru-RU" sz="1600" dirty="0" err="1">
                <a:solidFill>
                  <a:srgbClr val="0B0F1A"/>
                </a:solidFill>
                <a:latin typeface="Aptos" panose="020B0004020202020204" pitchFamily="34" charset="0"/>
              </a:rPr>
              <a:t>огнепреградительных</a:t>
            </a: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</a:rPr>
              <a:t> поясов в зданиях любого назначения. При воздействии пламени вспучивается и создаёт прочный барьер — защищает от распространения огня и дыма.</a:t>
            </a:r>
          </a:p>
          <a:p>
            <a:pPr algn="just"/>
            <a:endParaRPr lang="ru-RU" sz="1600" dirty="0">
              <a:solidFill>
                <a:srgbClr val="0B0F1A"/>
              </a:solidFill>
              <a:latin typeface="Aptos" panose="020B0004020202020204" pitchFamily="34" charset="0"/>
            </a:endParaRPr>
          </a:p>
          <a:p>
            <a:pPr algn="just"/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</a:rPr>
              <a:t>Предел огнестойкости — до 240 минут (зависит от глубины заделки). Из одного картриджа (450 мл) получается более 4 литров пены. </a:t>
            </a:r>
            <a:r>
              <a:rPr lang="ru-RU" sz="1600" dirty="0" err="1">
                <a:solidFill>
                  <a:srgbClr val="0B0F1A"/>
                </a:solidFill>
                <a:latin typeface="Aptos" panose="020B0004020202020204" pitchFamily="34" charset="0"/>
              </a:rPr>
              <a:t>Отверждается</a:t>
            </a: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</a:rPr>
              <a:t> независимо от влажности, служит не менее 40 лет. Обладает универсальной адгезией.</a:t>
            </a:r>
          </a:p>
        </p:txBody>
      </p:sp>
      <p:pic>
        <p:nvPicPr>
          <p:cNvPr id="8" name="Picture 2" descr="Фон из черного узора">
            <a:extLst>
              <a:ext uri="{FF2B5EF4-FFF2-40B4-BE49-F238E27FC236}">
                <a16:creationId xmlns:a16="http://schemas.microsoft.com/office/drawing/2014/main" id="{ABA530D2-02DA-4C52-A83E-327F0F0A2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648187" y="-11878"/>
            <a:ext cx="257724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FE4C73-6EC0-18D7-FA12-0CF1561F7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7501873" y="2134434"/>
            <a:ext cx="6869879" cy="2577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C6C7ECA-C891-0939-04F9-9F4C86EE41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194" y="4292848"/>
            <a:ext cx="2722678" cy="219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084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Фон из черного узора">
            <a:extLst>
              <a:ext uri="{FF2B5EF4-FFF2-40B4-BE49-F238E27FC236}">
                <a16:creationId xmlns:a16="http://schemas.microsoft.com/office/drawing/2014/main" id="{6284D426-950D-4A3C-9068-9F4E91AC4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648187" y="-11878"/>
            <a:ext cx="257724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Изображение выглядит как символ, логотип, эмблем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53CCFE2-CB64-4D84-9AC9-E11B3B91A4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63004" cy="605641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C37EFEC-209A-4FD1-AECB-57B79D4B9E19}"/>
              </a:ext>
            </a:extLst>
          </p:cNvPr>
          <p:cNvSpPr txBox="1">
            <a:spLocks/>
          </p:cNvSpPr>
          <p:nvPr/>
        </p:nvSpPr>
        <p:spPr>
          <a:xfrm>
            <a:off x="1169013" y="767964"/>
            <a:ext cx="7882622" cy="678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B0F1A"/>
                </a:solidFill>
                <a:latin typeface="Aptos" panose="020B0004020202020204" pitchFamily="34" charset="0"/>
                <a:ea typeface="Roboto"/>
                <a:cs typeface="Calibri" panose="020F0502020204030204" pitchFamily="34" charset="0"/>
              </a:rPr>
              <a:t>Герметик огнезащитный силиконовый </a:t>
            </a:r>
            <a:r>
              <a:rPr lang="ru-RU" sz="2400" b="1" dirty="0" err="1">
                <a:solidFill>
                  <a:srgbClr val="0B0F1A"/>
                </a:solidFill>
                <a:latin typeface="Aptos" panose="020B0004020202020204" pitchFamily="34" charset="0"/>
                <a:ea typeface="Roboto"/>
                <a:cs typeface="Calibri" panose="020F0502020204030204" pitchFamily="34" charset="0"/>
              </a:rPr>
              <a:t>Термасилант</a:t>
            </a:r>
            <a:r>
              <a:rPr lang="ru-RU" sz="2400" b="1" dirty="0">
                <a:solidFill>
                  <a:srgbClr val="0B0F1A"/>
                </a:solidFill>
                <a:latin typeface="Aptos" panose="020B0004020202020204" pitchFamily="34" charset="0"/>
                <a:ea typeface="Roboto"/>
                <a:cs typeface="Calibri" panose="020F0502020204030204" pitchFamily="34" charset="0"/>
              </a:rPr>
              <a:t> С-300</a:t>
            </a:r>
          </a:p>
        </p:txBody>
      </p:sp>
      <p:sp>
        <p:nvSpPr>
          <p:cNvPr id="8" name="Знак ''минус'' 7">
            <a:extLst>
              <a:ext uri="{FF2B5EF4-FFF2-40B4-BE49-F238E27FC236}">
                <a16:creationId xmlns:a16="http://schemas.microsoft.com/office/drawing/2014/main" id="{77BC7390-1F3E-4E7C-8BEE-19B6057AF385}"/>
              </a:ext>
            </a:extLst>
          </p:cNvPr>
          <p:cNvSpPr/>
          <p:nvPr/>
        </p:nvSpPr>
        <p:spPr>
          <a:xfrm>
            <a:off x="3143981" y="1505563"/>
            <a:ext cx="4088026" cy="102973"/>
          </a:xfrm>
          <a:prstGeom prst="mathMinus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0F5F2BD-1FF5-42EF-B25A-72DDE1F5E8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502" y="1970722"/>
            <a:ext cx="1570438" cy="18598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6F35A6-F41A-4900-B5C7-403BB9D70153}"/>
              </a:ext>
            </a:extLst>
          </p:cNvPr>
          <p:cNvSpPr txBox="1"/>
          <p:nvPr/>
        </p:nvSpPr>
        <p:spPr>
          <a:xfrm>
            <a:off x="4084320" y="1970722"/>
            <a:ext cx="46828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</a:rPr>
              <a:t>«ТЕРМАСИЛАНТ С‑300» — профессиональный однокомпонентный силиконовый герметик нейтрального отверждения для огнестойкой герметизации в строительстве и инженерных системах. Обеспечивает защиту до 240 минут, устойчив к низким температурам и атмосферным воздействиям, отличается высокой адгезией и диэлектрическими свойствами. Подходит для герметизации швов, кабельных проходок.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1B439E-10F5-B025-FE5C-AF63450B8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7501872" y="2134434"/>
            <a:ext cx="6869879" cy="2577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4C15FA-21BC-57E0-5FEE-7B1F548478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473" y="4186266"/>
            <a:ext cx="2131508" cy="213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377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0239" y="502552"/>
            <a:ext cx="8893390" cy="678249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B0F1A"/>
                </a:solidFill>
                <a:latin typeface="Aptos" panose="020B0004020202020204" pitchFamily="34" charset="0"/>
                <a:ea typeface="Roboto"/>
                <a:cs typeface="Calibri" panose="020F0502020204030204" pitchFamily="34" charset="0"/>
              </a:rPr>
              <a:t>Покрытия для металлических конструкций:</a:t>
            </a:r>
            <a:br>
              <a:rPr lang="ru-RU" sz="2400" b="1" dirty="0">
                <a:solidFill>
                  <a:srgbClr val="0B0F1A"/>
                </a:solidFill>
                <a:latin typeface="Aptos" panose="020B0004020202020204" pitchFamily="34" charset="0"/>
                <a:ea typeface="Roboto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rgbClr val="0B0F1A"/>
                </a:solidFill>
                <a:latin typeface="Aptos" panose="020B0004020202020204" pitchFamily="34" charset="0"/>
                <a:ea typeface="Roboto"/>
                <a:cs typeface="Calibri" panose="020F0502020204030204" pitchFamily="34" charset="0"/>
              </a:rPr>
              <a:t>огнезащитные «</a:t>
            </a:r>
            <a:r>
              <a:rPr lang="ru-RU" sz="2400" b="1" dirty="0" err="1">
                <a:solidFill>
                  <a:srgbClr val="0B0F1A"/>
                </a:solidFill>
                <a:latin typeface="Aptos" panose="020B0004020202020204" pitchFamily="34" charset="0"/>
                <a:ea typeface="Roboto"/>
                <a:cs typeface="Calibri" panose="020F0502020204030204" pitchFamily="34" charset="0"/>
              </a:rPr>
              <a:t>Термалайн</a:t>
            </a:r>
            <a:r>
              <a:rPr lang="ru-RU" sz="2400" b="1" dirty="0">
                <a:solidFill>
                  <a:srgbClr val="0B0F1A"/>
                </a:solidFill>
                <a:latin typeface="Aptos" panose="020B0004020202020204" pitchFamily="34" charset="0"/>
                <a:ea typeface="Roboto"/>
                <a:cs typeface="Calibri" panose="020F0502020204030204" pitchFamily="34" charset="0"/>
              </a:rPr>
              <a:t>» и теплоизоляционные «</a:t>
            </a:r>
            <a:r>
              <a:rPr lang="ru-RU" sz="2400" b="1" dirty="0" err="1">
                <a:solidFill>
                  <a:srgbClr val="0B0F1A"/>
                </a:solidFill>
                <a:latin typeface="Aptos" panose="020B0004020202020204" pitchFamily="34" charset="0"/>
                <a:ea typeface="Roboto"/>
                <a:cs typeface="Calibri" panose="020F0502020204030204" pitchFamily="34" charset="0"/>
              </a:rPr>
              <a:t>Термалайт</a:t>
            </a:r>
            <a:r>
              <a:rPr lang="ru-RU" sz="2400" b="1" dirty="0">
                <a:solidFill>
                  <a:srgbClr val="0B0F1A"/>
                </a:solidFill>
                <a:latin typeface="Aptos" panose="020B0004020202020204" pitchFamily="34" charset="0"/>
                <a:ea typeface="Roboto"/>
                <a:cs typeface="Calibri" panose="020F0502020204030204" pitchFamily="34" charset="0"/>
              </a:rPr>
              <a:t>»</a:t>
            </a:r>
          </a:p>
        </p:txBody>
      </p:sp>
      <p:sp>
        <p:nvSpPr>
          <p:cNvPr id="8" name="Знак ''минус'' 7">
            <a:extLst>
              <a:ext uri="{FF2B5EF4-FFF2-40B4-BE49-F238E27FC236}">
                <a16:creationId xmlns:a16="http://schemas.microsoft.com/office/drawing/2014/main" id="{6AD46A26-C6C2-4A73-B3F1-B31CAB6A9800}"/>
              </a:ext>
            </a:extLst>
          </p:cNvPr>
          <p:cNvSpPr/>
          <p:nvPr/>
        </p:nvSpPr>
        <p:spPr>
          <a:xfrm>
            <a:off x="3099954" y="1262908"/>
            <a:ext cx="4088026" cy="102973"/>
          </a:xfrm>
          <a:prstGeom prst="mathMinus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77066" y="1600841"/>
            <a:ext cx="3187149" cy="2124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77065" y="3977230"/>
            <a:ext cx="3187149" cy="215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405746" y="1600841"/>
            <a:ext cx="439281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Огнезащитные покрытия «</a:t>
            </a:r>
            <a:r>
              <a:rPr lang="ru-RU" sz="1600" dirty="0" err="1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Термалайн</a:t>
            </a: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»:</a:t>
            </a:r>
          </a:p>
          <a:p>
            <a:pPr marL="263525" algn="just"/>
            <a:r>
              <a:rPr lang="ru-RU" sz="1600" dirty="0" err="1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Термалайн</a:t>
            </a: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-А (водная/органическая основа) </a:t>
            </a:r>
            <a:r>
              <a:rPr lang="ru-RU" sz="1600" dirty="0" err="1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Термалайн</a:t>
            </a: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-С (силиконовая основа)</a:t>
            </a:r>
          </a:p>
          <a:p>
            <a:pPr marL="263525" algn="just"/>
            <a:endParaRPr lang="ru-RU" sz="1600" dirty="0">
              <a:solidFill>
                <a:srgbClr val="0B0F1A"/>
              </a:solidFill>
              <a:latin typeface="Aptos" panose="020B0004020202020204" pitchFamily="34" charset="0"/>
              <a:ea typeface="+mn-lt"/>
              <a:cs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Теплоизоляционные покрытия «</a:t>
            </a:r>
            <a:r>
              <a:rPr lang="ru-RU" sz="1600" dirty="0" err="1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Термалайт</a:t>
            </a: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»:</a:t>
            </a:r>
          </a:p>
          <a:p>
            <a:pPr marL="263525" algn="just"/>
            <a:r>
              <a:rPr lang="ru-RU" sz="1600" dirty="0" err="1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Термалайт</a:t>
            </a: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-А (водная/органическая основа), </a:t>
            </a:r>
            <a:r>
              <a:rPr lang="ru-RU" sz="1600" dirty="0" err="1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Термалайт</a:t>
            </a: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-С (силиконовая основа)</a:t>
            </a:r>
          </a:p>
          <a:p>
            <a:pPr marL="263525" algn="just"/>
            <a:endParaRPr lang="ru-RU" sz="1600" dirty="0">
              <a:solidFill>
                <a:srgbClr val="0B0F1A"/>
              </a:solidFill>
              <a:latin typeface="Aptos" panose="020B0004020202020204" pitchFamily="34" charset="0"/>
              <a:ea typeface="+mn-lt"/>
              <a:cs typeface="+mn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Повышение огнезащитной эффективности металлоконструкций по ГОСТ Р 53295-2009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B0F1A"/>
                </a:solidFill>
                <a:latin typeface="Aptos" panose="020B0004020202020204" pitchFamily="34" charset="0"/>
                <a:ea typeface="+mn-lt"/>
                <a:cs typeface="+mn-lt"/>
              </a:rPr>
              <a:t>Теплоизолирующий слой обеспечивает требуемый предел огнестойкости стальных элементов</a:t>
            </a:r>
          </a:p>
          <a:p>
            <a:pPr algn="just"/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Фон из черного узора">
            <a:extLst>
              <a:ext uri="{FF2B5EF4-FFF2-40B4-BE49-F238E27FC236}">
                <a16:creationId xmlns:a16="http://schemas.microsoft.com/office/drawing/2014/main" id="{83C39751-66BB-5A8E-D897-A6A97248A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648187" y="-11878"/>
            <a:ext cx="257724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Изображение выглядит как символ, логотип, эмблем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AF3418-0A82-F7CF-3513-2AB48F7E31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63004" cy="605641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603B0E6-ACE8-663D-F59D-158C104D1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7501873" y="2134434"/>
            <a:ext cx="6869879" cy="2577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2937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5483" y="3080774"/>
            <a:ext cx="10341034" cy="225113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endParaRPr lang="ru-RU" sz="2000" dirty="0">
              <a:solidFill>
                <a:srgbClr val="0B0F1A"/>
              </a:solidFill>
              <a:latin typeface="Aptos" panose="020B0004020202020204" pitchFamily="34" charset="0"/>
              <a:ea typeface="Calibri" panose="020F0502020204030204" pitchFamily="34" charset="0"/>
            </a:endParaRPr>
          </a:p>
          <a:p>
            <a:r>
              <a:rPr lang="ru-RU" sz="2000" dirty="0">
                <a:solidFill>
                  <a:srgbClr val="D4AF37"/>
                </a:solidFill>
                <a:latin typeface="Aptos" panose="020B0004020202020204" pitchFamily="34" charset="0"/>
                <a:ea typeface="Calibri" panose="020F0502020204030204" pitchFamily="34" charset="0"/>
              </a:rPr>
              <a:t>экспертный подход и безупречное исполнение</a:t>
            </a:r>
          </a:p>
          <a:p>
            <a:endParaRPr lang="ru-RU" sz="1600" dirty="0">
              <a:solidFill>
                <a:srgbClr val="D4AF37"/>
              </a:solidFill>
              <a:latin typeface="Aptos" panose="020B0004020202020204" pitchFamily="34" charset="0"/>
              <a:ea typeface="Calibri" panose="020F0502020204030204" pitchFamily="34" charset="0"/>
            </a:endParaRPr>
          </a:p>
          <a:p>
            <a:endParaRPr lang="ru-RU" sz="1600" b="1" dirty="0">
              <a:solidFill>
                <a:srgbClr val="D4AF37"/>
              </a:solidFill>
              <a:latin typeface="Aptos" panose="020B0004020202020204" pitchFamily="34" charset="0"/>
              <a:ea typeface="Calibri" panose="020F0502020204030204" pitchFamily="34" charset="0"/>
            </a:endParaRPr>
          </a:p>
          <a:p>
            <a:r>
              <a:rPr lang="ru-RU" sz="1600" b="1" dirty="0">
                <a:solidFill>
                  <a:srgbClr val="D4AF37"/>
                </a:solidFill>
                <a:latin typeface="Aptos" panose="020B0004020202020204" pitchFamily="34" charset="0"/>
                <a:ea typeface="Calibri" panose="020F0502020204030204" pitchFamily="34" charset="0"/>
              </a:rPr>
              <a:t>Е-</a:t>
            </a:r>
            <a:r>
              <a:rPr lang="en-US" sz="1600" b="1" dirty="0">
                <a:solidFill>
                  <a:srgbClr val="D4AF37"/>
                </a:solidFill>
                <a:latin typeface="Aptos" panose="020B0004020202020204" pitchFamily="34" charset="0"/>
                <a:ea typeface="Calibri" panose="020F0502020204030204" pitchFamily="34" charset="0"/>
              </a:rPr>
              <a:t>mail</a:t>
            </a:r>
            <a:r>
              <a:rPr lang="ru-RU" sz="1600" b="1" dirty="0">
                <a:solidFill>
                  <a:srgbClr val="D4AF37"/>
                </a:solidFill>
                <a:latin typeface="Aptos" panose="020B0004020202020204" pitchFamily="34" charset="0"/>
                <a:ea typeface="Calibri" panose="020F0502020204030204" pitchFamily="34" charset="0"/>
              </a:rPr>
              <a:t>: </a:t>
            </a:r>
            <a:r>
              <a:rPr lang="en-US" sz="1600" b="1" dirty="0">
                <a:solidFill>
                  <a:srgbClr val="D4AF37"/>
                </a:solidFill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en-GB" sz="1600" b="1" dirty="0">
                <a:solidFill>
                  <a:srgbClr val="D4AF37"/>
                </a:solidFill>
                <a:latin typeface="Aptos" panose="020B0004020202020204" pitchFamily="34" charset="0"/>
                <a:ea typeface="Calibri" panose="020F0502020204030204" pitchFamily="34" charset="0"/>
              </a:rPr>
              <a:t>sale@terma353.ru</a:t>
            </a:r>
            <a:endParaRPr lang="ru-RU" sz="1600" b="1" dirty="0">
              <a:solidFill>
                <a:srgbClr val="D4AF37"/>
              </a:solidFill>
              <a:latin typeface="Aptos" panose="020B0004020202020204" pitchFamily="34" charset="0"/>
              <a:ea typeface="Calibri" panose="020F0502020204030204" pitchFamily="34" charset="0"/>
            </a:endParaRPr>
          </a:p>
          <a:p>
            <a:r>
              <a:rPr lang="ru-RU" sz="1600" b="1" dirty="0">
                <a:solidFill>
                  <a:srgbClr val="D4AF37"/>
                </a:solidFill>
                <a:latin typeface="Aptos" panose="020B0004020202020204" pitchFamily="34" charset="0"/>
                <a:ea typeface="Calibri" panose="020F0502020204030204" pitchFamily="34" charset="0"/>
              </a:rPr>
              <a:t>Тел.:  +7 (495) 14-23-353</a:t>
            </a:r>
          </a:p>
          <a:p>
            <a:r>
              <a:rPr lang="ru-RU" sz="1600" b="1" dirty="0">
                <a:solidFill>
                  <a:srgbClr val="D4AF37"/>
                </a:solidFill>
                <a:latin typeface="Aptos" panose="020B0004020202020204" pitchFamily="34" charset="0"/>
                <a:ea typeface="Calibri" panose="020F0502020204030204" pitchFamily="34" charset="0"/>
              </a:rPr>
              <a:t>Сайт:  </a:t>
            </a:r>
            <a:r>
              <a:rPr lang="en-US" sz="1600" b="1" dirty="0">
                <a:solidFill>
                  <a:srgbClr val="D4AF37"/>
                </a:solidFill>
                <a:latin typeface="Aptos" panose="020B0004020202020204" pitchFamily="34" charset="0"/>
                <a:ea typeface="Calibri" panose="020F0502020204030204" pitchFamily="34" charset="0"/>
              </a:rPr>
              <a:t>terma353.ru</a:t>
            </a:r>
            <a:endParaRPr lang="ru-RU" sz="1600" b="1" dirty="0">
              <a:solidFill>
                <a:srgbClr val="D4AF37"/>
              </a:solidFill>
              <a:latin typeface="Aptos" panose="020B0004020202020204" pitchFamily="34" charset="0"/>
              <a:ea typeface="Calibri" panose="020F0502020204030204" pitchFamily="34" charset="0"/>
            </a:endParaRPr>
          </a:p>
          <a:p>
            <a:endParaRPr lang="ru-RU" sz="1600" b="1" dirty="0">
              <a:ea typeface="Calibri" panose="020F0502020204030204" pitchFamily="34" charset="0"/>
            </a:endParaRPr>
          </a:p>
        </p:txBody>
      </p:sp>
      <p:sp>
        <p:nvSpPr>
          <p:cNvPr id="8" name="Знак ''минус'' 7">
            <a:extLst>
              <a:ext uri="{FF2B5EF4-FFF2-40B4-BE49-F238E27FC236}">
                <a16:creationId xmlns:a16="http://schemas.microsoft.com/office/drawing/2014/main" id="{6AD46A26-C6C2-4A73-B3F1-B31CAB6A9800}"/>
              </a:ext>
            </a:extLst>
          </p:cNvPr>
          <p:cNvSpPr/>
          <p:nvPr/>
        </p:nvSpPr>
        <p:spPr>
          <a:xfrm flipV="1">
            <a:off x="3603583" y="2833431"/>
            <a:ext cx="5213845" cy="45719"/>
          </a:xfrm>
          <a:prstGeom prst="mathMinus">
            <a:avLst/>
          </a:prstGeom>
          <a:solidFill>
            <a:srgbClr val="D4AF37"/>
          </a:solidFill>
          <a:ln>
            <a:solidFill>
              <a:srgbClr val="D4AF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F4046B-00E8-BEBB-0524-41F35E31C3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7921" y="1392988"/>
            <a:ext cx="6592957" cy="148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918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2688</TotalTime>
  <Words>623</Words>
  <Application>Microsoft Office PowerPoint</Application>
  <PresentationFormat>Широкоэкранный</PresentationFormat>
  <Paragraphs>56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Тема Office</vt:lpstr>
      <vt:lpstr>Презентация PowerPoint</vt:lpstr>
      <vt:lpstr>ООО «ЗАВОД ТЕРМА 353»</vt:lpstr>
      <vt:lpstr>Система разделительная огнезащитная СРО-А</vt:lpstr>
      <vt:lpstr>Огнестойкие кабельные линии «ТЕРМАБОРД»</vt:lpstr>
      <vt:lpstr>Проходки кабельные универсальные «ТЕРМА ПУ»</vt:lpstr>
      <vt:lpstr>Презентация PowerPoint</vt:lpstr>
      <vt:lpstr>Презентация PowerPoint</vt:lpstr>
      <vt:lpstr>Покрытия для металлических конструкций: огнезащитные «Термалайн» и теплоизоляционные «Термалайт»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Peterson</dc:creator>
  <cp:lastModifiedBy>Михаил Загоскин</cp:lastModifiedBy>
  <cp:revision>189</cp:revision>
  <dcterms:created xsi:type="dcterms:W3CDTF">2021-08-24T12:32:33Z</dcterms:created>
  <dcterms:modified xsi:type="dcterms:W3CDTF">2026-09-21T13:56:34Z</dcterms:modified>
</cp:coreProperties>
</file>